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864" r:id="rId1"/>
  </p:sldMasterIdLst>
  <p:notesMasterIdLst>
    <p:notesMasterId r:id="rId3"/>
  </p:notesMasterIdLst>
  <p:handoutMasterIdLst>
    <p:handoutMasterId r:id="rId4"/>
  </p:handoutMasterIdLst>
  <p:sldIdLst>
    <p:sldId id="263" r:id="rId2"/>
  </p:sldIdLst>
  <p:sldSz cx="32918400" cy="32918400"/>
  <p:notesSz cx="31954788" cy="50149125"/>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Montserrat Light" panose="00000400000000000000" pitchFamily="2" charset="0"/>
      <p:regular r:id="rId11"/>
      <p:italic r:id="rId12"/>
    </p:embeddedFont>
  </p:embeddedFontLst>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68" userDrawn="1">
          <p15:clr>
            <a:srgbClr val="A4A3A4"/>
          </p15:clr>
        </p15:guide>
        <p15:guide id="2" orient="horz" pos="5632" userDrawn="1">
          <p15:clr>
            <a:srgbClr val="A4A3A4"/>
          </p15:clr>
        </p15:guide>
        <p15:guide id="3" orient="horz" pos="3533" userDrawn="1">
          <p15:clr>
            <a:srgbClr val="A4A3A4"/>
          </p15:clr>
        </p15:guide>
        <p15:guide id="4" orient="horz" pos="6246" userDrawn="1">
          <p15:clr>
            <a:srgbClr val="A4A3A4"/>
          </p15:clr>
        </p15:guide>
        <p15:guide id="5" pos="540" userDrawn="1">
          <p15:clr>
            <a:srgbClr val="A4A3A4"/>
          </p15:clr>
        </p15:guide>
        <p15:guide id="6" pos="5184" userDrawn="1">
          <p15:clr>
            <a:srgbClr val="A4A3A4"/>
          </p15:clr>
        </p15:guide>
        <p15:guide id="7" pos="5544" userDrawn="1">
          <p15:clr>
            <a:srgbClr val="A4A3A4"/>
          </p15:clr>
        </p15:guide>
        <p15:guide id="8" pos="10188" userDrawn="1">
          <p15:clr>
            <a:srgbClr val="A4A3A4"/>
          </p15:clr>
        </p15:guide>
        <p15:guide id="9" pos="10548" userDrawn="1">
          <p15:clr>
            <a:srgbClr val="A4A3A4"/>
          </p15:clr>
        </p15:guide>
        <p15:guide id="10" pos="15192" userDrawn="1">
          <p15:clr>
            <a:srgbClr val="A4A3A4"/>
          </p15:clr>
        </p15:guide>
        <p15:guide id="11" pos="15552" userDrawn="1">
          <p15:clr>
            <a:srgbClr val="A4A3A4"/>
          </p15:clr>
        </p15:guide>
        <p15:guide id="12" pos="2019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BD"/>
    <a:srgbClr val="1482A5"/>
    <a:srgbClr val="235078"/>
    <a:srgbClr val="DCE1C8"/>
    <a:srgbClr val="EAEAEA"/>
    <a:srgbClr val="EEEEEE"/>
    <a:srgbClr val="006699"/>
    <a:srgbClr val="CC3300"/>
    <a:srgbClr val="006600"/>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65" autoAdjust="0"/>
    <p:restoredTop sz="96415" autoAdjust="0"/>
  </p:normalViewPr>
  <p:slideViewPr>
    <p:cSldViewPr>
      <p:cViewPr varScale="1">
        <p:scale>
          <a:sx n="34" d="100"/>
          <a:sy n="34" d="100"/>
        </p:scale>
        <p:origin x="5700" y="114"/>
      </p:cViewPr>
      <p:guideLst>
        <p:guide orient="horz" pos="19968"/>
        <p:guide orient="horz" pos="5632"/>
        <p:guide orient="horz" pos="3533"/>
        <p:guide orient="horz" pos="6246"/>
        <p:guide pos="540"/>
        <p:guide pos="5184"/>
        <p:guide pos="5544"/>
        <p:guide pos="10188"/>
        <p:guide pos="10548"/>
        <p:guide pos="15192"/>
        <p:guide pos="15552"/>
        <p:guide pos="201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6502400" y="3757613"/>
            <a:ext cx="187483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6502400" y="3757613"/>
            <a:ext cx="18748375" cy="18748375"/>
          </a:xfrm>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50BF-8283-4202-AFEA-9C77D6399B23}"/>
              </a:ext>
            </a:extLst>
          </p:cNvPr>
          <p:cNvSpPr>
            <a:spLocks noGrp="1"/>
          </p:cNvSpPr>
          <p:nvPr>
            <p:ph type="ctrTitle"/>
          </p:nvPr>
        </p:nvSpPr>
        <p:spPr>
          <a:xfrm>
            <a:off x="4114800" y="5387342"/>
            <a:ext cx="24688800" cy="1146048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95A5AEB0-3DBF-4CA7-AC1C-8E5712A380C1}"/>
              </a:ext>
            </a:extLst>
          </p:cNvPr>
          <p:cNvSpPr>
            <a:spLocks noGrp="1"/>
          </p:cNvSpPr>
          <p:nvPr>
            <p:ph type="subTitle" idx="1"/>
          </p:nvPr>
        </p:nvSpPr>
        <p:spPr>
          <a:xfrm>
            <a:off x="4114800" y="17289782"/>
            <a:ext cx="24688800" cy="7947658"/>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17DA68CA-5554-4F05-8410-6C253290174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BBEE703A-4CB0-4AD3-8486-1B72F22E62F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94C8E3F-6EAA-4DCF-B60B-0D42E95AF094}"/>
              </a:ext>
            </a:extLst>
          </p:cNvPr>
          <p:cNvSpPr>
            <a:spLocks noGrp="1"/>
          </p:cNvSpPr>
          <p:nvPr>
            <p:ph type="sldNum" sz="quarter" idx="12"/>
          </p:nvPr>
        </p:nvSpPr>
        <p:spPr/>
        <p:txBody>
          <a:bodyPr/>
          <a:lstStyle/>
          <a:p>
            <a:pPr>
              <a:defRPr/>
            </a:pPr>
            <a:fld id="{0DA66E67-F948-4693-96A5-27BC239C04A3}" type="slidenum">
              <a:rPr lang="en-US" smtClean="0"/>
              <a:pPr>
                <a:defRPr/>
              </a:pPr>
              <a:t>‹#›</a:t>
            </a:fld>
            <a:endParaRPr lang="en-US"/>
          </a:p>
        </p:txBody>
      </p:sp>
    </p:spTree>
    <p:extLst>
      <p:ext uri="{BB962C8B-B14F-4D97-AF65-F5344CB8AC3E}">
        <p14:creationId xmlns:p14="http://schemas.microsoft.com/office/powerpoint/2010/main" val="380590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A70D-3AD8-4D9E-B3EE-E54CAE5BAA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6F23E9-F0E7-43BD-906A-9FF733515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28F6C6-0987-4CCE-9EBF-77CF42B0AC7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E1CD5B3-6F29-44D9-B099-FF22996FA02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40E4E91-AB99-4A3D-ACC7-28019DE835F2}"/>
              </a:ext>
            </a:extLst>
          </p:cNvPr>
          <p:cNvSpPr>
            <a:spLocks noGrp="1"/>
          </p:cNvSpPr>
          <p:nvPr>
            <p:ph type="sldNum" sz="quarter" idx="12"/>
          </p:nvPr>
        </p:nvSpPr>
        <p:spPr/>
        <p:txBody>
          <a:bodyPr/>
          <a:lstStyle/>
          <a:p>
            <a:pPr>
              <a:defRPr/>
            </a:pPr>
            <a:fld id="{2DA27A25-0059-41B6-A6E5-54D93C10805F}" type="slidenum">
              <a:rPr lang="en-US" smtClean="0"/>
              <a:pPr>
                <a:defRPr/>
              </a:pPr>
              <a:t>‹#›</a:t>
            </a:fld>
            <a:endParaRPr lang="en-US"/>
          </a:p>
        </p:txBody>
      </p:sp>
    </p:spTree>
    <p:extLst>
      <p:ext uri="{BB962C8B-B14F-4D97-AF65-F5344CB8AC3E}">
        <p14:creationId xmlns:p14="http://schemas.microsoft.com/office/powerpoint/2010/main" val="2305677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C5BD98-02FF-4A99-B0F6-83778A606477}"/>
              </a:ext>
            </a:extLst>
          </p:cNvPr>
          <p:cNvSpPr>
            <a:spLocks noGrp="1"/>
          </p:cNvSpPr>
          <p:nvPr>
            <p:ph type="title" orient="vert"/>
          </p:nvPr>
        </p:nvSpPr>
        <p:spPr>
          <a:xfrm>
            <a:off x="23557230" y="1752600"/>
            <a:ext cx="709803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4A92B9-EF79-4F3F-917B-0DE54421CD66}"/>
              </a:ext>
            </a:extLst>
          </p:cNvPr>
          <p:cNvSpPr>
            <a:spLocks noGrp="1"/>
          </p:cNvSpPr>
          <p:nvPr>
            <p:ph type="body" orient="vert" idx="1"/>
          </p:nvPr>
        </p:nvSpPr>
        <p:spPr>
          <a:xfrm>
            <a:off x="2263140" y="1752600"/>
            <a:ext cx="2088261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B4044-1116-4F61-99D0-EEA2951C0D7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9890274-CA52-48E9-B381-EB97ADDD931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18469F4-63CD-446B-B046-B493484277DB}"/>
              </a:ext>
            </a:extLst>
          </p:cNvPr>
          <p:cNvSpPr>
            <a:spLocks noGrp="1"/>
          </p:cNvSpPr>
          <p:nvPr>
            <p:ph type="sldNum" sz="quarter" idx="12"/>
          </p:nvPr>
        </p:nvSpPr>
        <p:spPr/>
        <p:txBody>
          <a:bodyPr/>
          <a:lstStyle/>
          <a:p>
            <a:pPr>
              <a:defRPr/>
            </a:pPr>
            <a:fld id="{043B26BC-A2E6-4CDA-9F76-12293F26600A}" type="slidenum">
              <a:rPr lang="en-US" smtClean="0"/>
              <a:pPr>
                <a:defRPr/>
              </a:pPr>
              <a:t>‹#›</a:t>
            </a:fld>
            <a:endParaRPr lang="en-US"/>
          </a:p>
        </p:txBody>
      </p:sp>
    </p:spTree>
    <p:extLst>
      <p:ext uri="{BB962C8B-B14F-4D97-AF65-F5344CB8AC3E}">
        <p14:creationId xmlns:p14="http://schemas.microsoft.com/office/powerpoint/2010/main" val="70675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D1A6-2141-4F45-8F36-466E16D9FF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C2B8F-FEA6-455D-9D65-3419DA8BC1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CDF50-C627-413A-8B08-EF6B6874C3B1}"/>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609CD940-1CA2-4E38-9BDA-EBC7F363D2D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60AB910-27D3-4B5B-B32D-D4BE5274E4E9}"/>
              </a:ext>
            </a:extLst>
          </p:cNvPr>
          <p:cNvSpPr>
            <a:spLocks noGrp="1"/>
          </p:cNvSpPr>
          <p:nvPr>
            <p:ph type="sldNum" sz="quarter" idx="12"/>
          </p:nvPr>
        </p:nvSpPr>
        <p:spPr/>
        <p:txBody>
          <a:bodyPr/>
          <a:lstStyle/>
          <a:p>
            <a:pPr>
              <a:defRPr/>
            </a:pPr>
            <a:fld id="{0EC1B4D6-BEE2-4AF6-A92E-38CD68913D5A}" type="slidenum">
              <a:rPr lang="en-US" smtClean="0"/>
              <a:pPr>
                <a:defRPr/>
              </a:pPr>
              <a:t>‹#›</a:t>
            </a:fld>
            <a:endParaRPr lang="en-US"/>
          </a:p>
        </p:txBody>
      </p:sp>
    </p:spTree>
    <p:extLst>
      <p:ext uri="{BB962C8B-B14F-4D97-AF65-F5344CB8AC3E}">
        <p14:creationId xmlns:p14="http://schemas.microsoft.com/office/powerpoint/2010/main" val="15298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0C9C-F30E-4371-9DB2-5E50EE56D4FB}"/>
              </a:ext>
            </a:extLst>
          </p:cNvPr>
          <p:cNvSpPr>
            <a:spLocks noGrp="1"/>
          </p:cNvSpPr>
          <p:nvPr>
            <p:ph type="title"/>
          </p:nvPr>
        </p:nvSpPr>
        <p:spPr>
          <a:xfrm>
            <a:off x="2245995" y="8206745"/>
            <a:ext cx="28392120" cy="13693138"/>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3E3D2612-F5C2-446B-8B9E-6E6617E97E3E}"/>
              </a:ext>
            </a:extLst>
          </p:cNvPr>
          <p:cNvSpPr>
            <a:spLocks noGrp="1"/>
          </p:cNvSpPr>
          <p:nvPr>
            <p:ph type="body" idx="1"/>
          </p:nvPr>
        </p:nvSpPr>
        <p:spPr>
          <a:xfrm>
            <a:off x="2245995" y="22029425"/>
            <a:ext cx="28392120" cy="7200898"/>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A0BCCA-6956-4823-8ADE-04F811300B2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98719C5D-ADC5-462F-B870-A77C945F6250}"/>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75739DE-4631-40D1-898D-EFA84A611B32}"/>
              </a:ext>
            </a:extLst>
          </p:cNvPr>
          <p:cNvSpPr>
            <a:spLocks noGrp="1"/>
          </p:cNvSpPr>
          <p:nvPr>
            <p:ph type="sldNum" sz="quarter" idx="12"/>
          </p:nvPr>
        </p:nvSpPr>
        <p:spPr/>
        <p:txBody>
          <a:bodyPr/>
          <a:lstStyle/>
          <a:p>
            <a:pPr>
              <a:defRPr/>
            </a:pPr>
            <a:fld id="{D8650354-6837-43DB-843B-C6021BD2EF37}" type="slidenum">
              <a:rPr lang="en-US" smtClean="0"/>
              <a:pPr>
                <a:defRPr/>
              </a:pPr>
              <a:t>‹#›</a:t>
            </a:fld>
            <a:endParaRPr lang="en-US"/>
          </a:p>
        </p:txBody>
      </p:sp>
    </p:spTree>
    <p:extLst>
      <p:ext uri="{BB962C8B-B14F-4D97-AF65-F5344CB8AC3E}">
        <p14:creationId xmlns:p14="http://schemas.microsoft.com/office/powerpoint/2010/main" val="216925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1FBB-27B5-4C26-A11F-C553AA7DB7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BFC22-C73F-409C-9032-6B8DADB15F4A}"/>
              </a:ext>
            </a:extLst>
          </p:cNvPr>
          <p:cNvSpPr>
            <a:spLocks noGrp="1"/>
          </p:cNvSpPr>
          <p:nvPr>
            <p:ph sz="half" idx="1"/>
          </p:nvPr>
        </p:nvSpPr>
        <p:spPr>
          <a:xfrm>
            <a:off x="22631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F4387-327F-48A8-8AB7-9F5AE698206A}"/>
              </a:ext>
            </a:extLst>
          </p:cNvPr>
          <p:cNvSpPr>
            <a:spLocks noGrp="1"/>
          </p:cNvSpPr>
          <p:nvPr>
            <p:ph sz="half" idx="2"/>
          </p:nvPr>
        </p:nvSpPr>
        <p:spPr>
          <a:xfrm>
            <a:off x="166649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B92547-9FCA-4EF7-A05F-0D6C0A86099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B468A10-5F5B-4C44-985B-8594135B5E10}"/>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A28AAE5-D09B-4AA3-830B-9E3682C24FCC}"/>
              </a:ext>
            </a:extLst>
          </p:cNvPr>
          <p:cNvSpPr>
            <a:spLocks noGrp="1"/>
          </p:cNvSpPr>
          <p:nvPr>
            <p:ph type="sldNum" sz="quarter" idx="12"/>
          </p:nvPr>
        </p:nvSpPr>
        <p:spPr/>
        <p:txBody>
          <a:body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24303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4CC2-7F89-4BFB-A524-52CC417552B5}"/>
              </a:ext>
            </a:extLst>
          </p:cNvPr>
          <p:cNvSpPr>
            <a:spLocks noGrp="1"/>
          </p:cNvSpPr>
          <p:nvPr>
            <p:ph type="title"/>
          </p:nvPr>
        </p:nvSpPr>
        <p:spPr>
          <a:xfrm>
            <a:off x="2267428" y="1752603"/>
            <a:ext cx="2839212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5F56EF-7AD8-4E1B-B3E9-304516465207}"/>
              </a:ext>
            </a:extLst>
          </p:cNvPr>
          <p:cNvSpPr>
            <a:spLocks noGrp="1"/>
          </p:cNvSpPr>
          <p:nvPr>
            <p:ph type="body" idx="1"/>
          </p:nvPr>
        </p:nvSpPr>
        <p:spPr>
          <a:xfrm>
            <a:off x="2267429" y="8069582"/>
            <a:ext cx="13926025" cy="395477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3D83B158-6376-4187-A717-BE5ECEF95CAA}"/>
              </a:ext>
            </a:extLst>
          </p:cNvPr>
          <p:cNvSpPr>
            <a:spLocks noGrp="1"/>
          </p:cNvSpPr>
          <p:nvPr>
            <p:ph sz="half" idx="2"/>
          </p:nvPr>
        </p:nvSpPr>
        <p:spPr>
          <a:xfrm>
            <a:off x="2267429" y="12024360"/>
            <a:ext cx="1392602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A31E13-DB00-44A5-8B17-312F1AF66FD7}"/>
              </a:ext>
            </a:extLst>
          </p:cNvPr>
          <p:cNvSpPr>
            <a:spLocks noGrp="1"/>
          </p:cNvSpPr>
          <p:nvPr>
            <p:ph type="body" sz="quarter" idx="3"/>
          </p:nvPr>
        </p:nvSpPr>
        <p:spPr>
          <a:xfrm>
            <a:off x="16664940" y="8069582"/>
            <a:ext cx="13994608" cy="3954778"/>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FF76FFEA-BA3F-40F2-940F-659405E51E11}"/>
              </a:ext>
            </a:extLst>
          </p:cNvPr>
          <p:cNvSpPr>
            <a:spLocks noGrp="1"/>
          </p:cNvSpPr>
          <p:nvPr>
            <p:ph sz="quarter" idx="4"/>
          </p:nvPr>
        </p:nvSpPr>
        <p:spPr>
          <a:xfrm>
            <a:off x="16664940" y="12024360"/>
            <a:ext cx="1399460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3A46C2-F8CC-432F-9C65-A15C19B450A6}"/>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3BEA81A2-2CCC-4A51-9898-7531B67326C0}"/>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ED9F9024-3797-40E7-8CA0-FFA9034EFC7A}"/>
              </a:ext>
            </a:extLst>
          </p:cNvPr>
          <p:cNvSpPr>
            <a:spLocks noGrp="1"/>
          </p:cNvSpPr>
          <p:nvPr>
            <p:ph type="sldNum" sz="quarter" idx="12"/>
          </p:nvPr>
        </p:nvSpPr>
        <p:spPr/>
        <p:txBody>
          <a:bodyPr/>
          <a:lstStyle/>
          <a:p>
            <a:pPr>
              <a:defRPr/>
            </a:pPr>
            <a:fld id="{72EF82B1-171C-4CAC-B9C4-22062286C8C4}" type="slidenum">
              <a:rPr lang="en-US" smtClean="0"/>
              <a:pPr>
                <a:defRPr/>
              </a:pPr>
              <a:t>‹#›</a:t>
            </a:fld>
            <a:endParaRPr lang="en-US"/>
          </a:p>
        </p:txBody>
      </p:sp>
    </p:spTree>
    <p:extLst>
      <p:ext uri="{BB962C8B-B14F-4D97-AF65-F5344CB8AC3E}">
        <p14:creationId xmlns:p14="http://schemas.microsoft.com/office/powerpoint/2010/main" val="399986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C946-7835-4C36-BA36-9C20C32C6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43E52-A7F9-492F-871A-9F2B764C10A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84CBEA3B-EC02-4E58-8D60-BC5AE378DE04}"/>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333C476-4B09-4767-8E66-BEEC233093CE}"/>
              </a:ext>
            </a:extLst>
          </p:cNvPr>
          <p:cNvSpPr>
            <a:spLocks noGrp="1"/>
          </p:cNvSpPr>
          <p:nvPr>
            <p:ph type="sldNum" sz="quarter" idx="12"/>
          </p:nvPr>
        </p:nvSpPr>
        <p:spPr/>
        <p:txBody>
          <a:bodyPr/>
          <a:lstStyle/>
          <a:p>
            <a:pPr>
              <a:defRPr/>
            </a:pPr>
            <a:fld id="{678F620B-8934-45A0-BE2C-EF6C76032C45}" type="slidenum">
              <a:rPr lang="en-US" smtClean="0"/>
              <a:pPr>
                <a:defRPr/>
              </a:pPr>
              <a:t>‹#›</a:t>
            </a:fld>
            <a:endParaRPr lang="en-US"/>
          </a:p>
        </p:txBody>
      </p:sp>
    </p:spTree>
    <p:extLst>
      <p:ext uri="{BB962C8B-B14F-4D97-AF65-F5344CB8AC3E}">
        <p14:creationId xmlns:p14="http://schemas.microsoft.com/office/powerpoint/2010/main" val="49580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20AC14-3216-4188-97F8-F4C14C1F463F}"/>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F1BB5CBD-7286-4047-AA82-06BFF2A6D403}"/>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38C349A5-FB84-42C7-8B8E-BAFF9F2D25E9}"/>
              </a:ext>
            </a:extLst>
          </p:cNvPr>
          <p:cNvSpPr>
            <a:spLocks noGrp="1"/>
          </p:cNvSpPr>
          <p:nvPr>
            <p:ph type="sldNum" sz="quarter" idx="12"/>
          </p:nvPr>
        </p:nvSpPr>
        <p:spPr/>
        <p:txBody>
          <a:bodyPr/>
          <a:lstStyle/>
          <a:p>
            <a:pPr>
              <a:defRPr/>
            </a:pPr>
            <a:fld id="{A3ECE3F5-A3DD-46D3-8112-19EE7FD1DDFA}" type="slidenum">
              <a:rPr lang="en-US" smtClean="0"/>
              <a:pPr>
                <a:defRPr/>
              </a:pPr>
              <a:t>‹#›</a:t>
            </a:fld>
            <a:endParaRPr lang="en-US"/>
          </a:p>
        </p:txBody>
      </p:sp>
    </p:spTree>
    <p:extLst>
      <p:ext uri="{BB962C8B-B14F-4D97-AF65-F5344CB8AC3E}">
        <p14:creationId xmlns:p14="http://schemas.microsoft.com/office/powerpoint/2010/main" val="131989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8580-E665-45BB-882B-07924FF07C7C}"/>
              </a:ext>
            </a:extLst>
          </p:cNvPr>
          <p:cNvSpPr>
            <a:spLocks noGrp="1"/>
          </p:cNvSpPr>
          <p:nvPr>
            <p:ph type="title"/>
          </p:nvPr>
        </p:nvSpPr>
        <p:spPr>
          <a:xfrm>
            <a:off x="2267429" y="2194560"/>
            <a:ext cx="10617040" cy="768096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B381A6F7-30C6-4361-9C34-5750A26D8166}"/>
              </a:ext>
            </a:extLst>
          </p:cNvPr>
          <p:cNvSpPr>
            <a:spLocks noGrp="1"/>
          </p:cNvSpPr>
          <p:nvPr>
            <p:ph idx="1"/>
          </p:nvPr>
        </p:nvSpPr>
        <p:spPr>
          <a:xfrm>
            <a:off x="13994608" y="4739642"/>
            <a:ext cx="16664940" cy="233934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41954-9015-4D66-8B25-88C1DB27D04D}"/>
              </a:ext>
            </a:extLst>
          </p:cNvPr>
          <p:cNvSpPr>
            <a:spLocks noGrp="1"/>
          </p:cNvSpPr>
          <p:nvPr>
            <p:ph type="body" sz="half" idx="2"/>
          </p:nvPr>
        </p:nvSpPr>
        <p:spPr>
          <a:xfrm>
            <a:off x="2267429" y="9875520"/>
            <a:ext cx="10617040" cy="1829562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0E82C223-D779-4534-B63F-1518D14F839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924AF4C-BBCE-428A-81F1-603AFEB2C70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E2BB97D-57EA-4E31-8703-22AD837F2736}"/>
              </a:ext>
            </a:extLst>
          </p:cNvPr>
          <p:cNvSpPr>
            <a:spLocks noGrp="1"/>
          </p:cNvSpPr>
          <p:nvPr>
            <p:ph type="sldNum" sz="quarter" idx="12"/>
          </p:nvPr>
        </p:nvSpPr>
        <p:spPr/>
        <p:txBody>
          <a:bodyPr/>
          <a:lstStyle/>
          <a:p>
            <a:pPr>
              <a:defRPr/>
            </a:pPr>
            <a:fld id="{96691E56-DA67-4BF5-BA67-706F30B37046}" type="slidenum">
              <a:rPr lang="en-US" smtClean="0"/>
              <a:pPr>
                <a:defRPr/>
              </a:pPr>
              <a:t>‹#›</a:t>
            </a:fld>
            <a:endParaRPr lang="en-US"/>
          </a:p>
        </p:txBody>
      </p:sp>
    </p:spTree>
    <p:extLst>
      <p:ext uri="{BB962C8B-B14F-4D97-AF65-F5344CB8AC3E}">
        <p14:creationId xmlns:p14="http://schemas.microsoft.com/office/powerpoint/2010/main" val="2748792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DEFC-93C9-4691-B688-90625C8D9BB9}"/>
              </a:ext>
            </a:extLst>
          </p:cNvPr>
          <p:cNvSpPr>
            <a:spLocks noGrp="1"/>
          </p:cNvSpPr>
          <p:nvPr>
            <p:ph type="title"/>
          </p:nvPr>
        </p:nvSpPr>
        <p:spPr>
          <a:xfrm>
            <a:off x="2267429" y="2194560"/>
            <a:ext cx="10617040" cy="768096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DE336F41-1B4E-414C-90E2-FE3F7E596BA3}"/>
              </a:ext>
            </a:extLst>
          </p:cNvPr>
          <p:cNvSpPr>
            <a:spLocks noGrp="1"/>
          </p:cNvSpPr>
          <p:nvPr>
            <p:ph type="pic" idx="1"/>
          </p:nvPr>
        </p:nvSpPr>
        <p:spPr>
          <a:xfrm>
            <a:off x="13994608" y="4739642"/>
            <a:ext cx="16664940" cy="233934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08978FF9-DE02-4079-BC07-07B8D03E09CA}"/>
              </a:ext>
            </a:extLst>
          </p:cNvPr>
          <p:cNvSpPr>
            <a:spLocks noGrp="1"/>
          </p:cNvSpPr>
          <p:nvPr>
            <p:ph type="body" sz="half" idx="2"/>
          </p:nvPr>
        </p:nvSpPr>
        <p:spPr>
          <a:xfrm>
            <a:off x="2267429" y="9875520"/>
            <a:ext cx="10617040" cy="18295622"/>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F39370-DC64-4722-9CAE-01599F7E9E65}"/>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9707869E-1DE9-449F-9A32-18C6FFA87CA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524635B-2D4F-43D9-A804-3C3F774C2EA4}"/>
              </a:ext>
            </a:extLst>
          </p:cNvPr>
          <p:cNvSpPr>
            <a:spLocks noGrp="1"/>
          </p:cNvSpPr>
          <p:nvPr>
            <p:ph type="sldNum" sz="quarter" idx="12"/>
          </p:nvPr>
        </p:nvSpPr>
        <p:spPr/>
        <p:txBody>
          <a:body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61000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D1C59F-2ECD-4717-81EF-1B3D95B45592}"/>
              </a:ext>
            </a:extLst>
          </p:cNvPr>
          <p:cNvSpPr>
            <a:spLocks noGrp="1"/>
          </p:cNvSpPr>
          <p:nvPr>
            <p:ph type="title"/>
          </p:nvPr>
        </p:nvSpPr>
        <p:spPr>
          <a:xfrm>
            <a:off x="2263140" y="1752603"/>
            <a:ext cx="2839212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029DA1-414A-48CE-BF32-3DED134FF631}"/>
              </a:ext>
            </a:extLst>
          </p:cNvPr>
          <p:cNvSpPr>
            <a:spLocks noGrp="1"/>
          </p:cNvSpPr>
          <p:nvPr>
            <p:ph type="body" idx="1"/>
          </p:nvPr>
        </p:nvSpPr>
        <p:spPr>
          <a:xfrm>
            <a:off x="2263140" y="8763000"/>
            <a:ext cx="2839212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24D59-7B03-43A3-8100-9AFFBB3E1A96}"/>
              </a:ext>
            </a:extLst>
          </p:cNvPr>
          <p:cNvSpPr>
            <a:spLocks noGrp="1"/>
          </p:cNvSpPr>
          <p:nvPr>
            <p:ph type="dt" sz="half" idx="2"/>
          </p:nvPr>
        </p:nvSpPr>
        <p:spPr>
          <a:xfrm>
            <a:off x="2263140" y="30510482"/>
            <a:ext cx="7406640" cy="1752600"/>
          </a:xfrm>
          <a:prstGeom prst="rect">
            <a:avLst/>
          </a:prstGeom>
        </p:spPr>
        <p:txBody>
          <a:bodyPr vert="horz" lIns="91440" tIns="45720" rIns="91440" bIns="45720" rtlCol="0" anchor="ctr"/>
          <a:lstStyle>
            <a:lvl1pPr algn="l">
              <a:defRPr sz="324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9FA22720-8F7B-429F-83CA-564EE60281E0}"/>
              </a:ext>
            </a:extLst>
          </p:cNvPr>
          <p:cNvSpPr>
            <a:spLocks noGrp="1"/>
          </p:cNvSpPr>
          <p:nvPr>
            <p:ph type="ftr" sz="quarter" idx="3"/>
          </p:nvPr>
        </p:nvSpPr>
        <p:spPr>
          <a:xfrm>
            <a:off x="10904220" y="30510482"/>
            <a:ext cx="11109960" cy="1752600"/>
          </a:xfrm>
          <a:prstGeom prst="rect">
            <a:avLst/>
          </a:prstGeom>
        </p:spPr>
        <p:txBody>
          <a:bodyPr vert="horz" lIns="91440" tIns="45720" rIns="91440" bIns="45720" rtlCol="0" anchor="ctr"/>
          <a:lstStyle>
            <a:lvl1pPr algn="ctr">
              <a:defRPr sz="324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F27AB6F0-013C-46F6-B9D0-07BD9EA979B5}"/>
              </a:ext>
            </a:extLst>
          </p:cNvPr>
          <p:cNvSpPr>
            <a:spLocks noGrp="1"/>
          </p:cNvSpPr>
          <p:nvPr>
            <p:ph type="sldNum" sz="quarter" idx="4"/>
          </p:nvPr>
        </p:nvSpPr>
        <p:spPr>
          <a:xfrm>
            <a:off x="23248620" y="30510482"/>
            <a:ext cx="7406640" cy="1752600"/>
          </a:xfrm>
          <a:prstGeom prst="rect">
            <a:avLst/>
          </a:prstGeom>
        </p:spPr>
        <p:txBody>
          <a:bodyPr vert="horz" lIns="91440" tIns="45720" rIns="91440" bIns="45720" rtlCol="0" anchor="ctr"/>
          <a:lstStyle>
            <a:lvl1pPr algn="r">
              <a:defRPr sz="3240">
                <a:solidFill>
                  <a:schemeClr val="tx1">
                    <a:tint val="75000"/>
                  </a:schemeClr>
                </a:solidFill>
              </a:defRPr>
            </a:lvl1pPr>
          </a:lstStyle>
          <a:p>
            <a:pPr>
              <a:defRPr/>
            </a:pPr>
            <a:fld id="{469A0CB4-D18D-4AEF-B324-9EDF067D136D}" type="slidenum">
              <a:rPr lang="en-US" smtClean="0"/>
              <a:pPr>
                <a:defRPr/>
              </a:pPr>
              <a:t>‹#›</a:t>
            </a:fld>
            <a:endParaRPr lang="en-US"/>
          </a:p>
        </p:txBody>
      </p:sp>
    </p:spTree>
    <p:extLst>
      <p:ext uri="{BB962C8B-B14F-4D97-AF65-F5344CB8AC3E}">
        <p14:creationId xmlns:p14="http://schemas.microsoft.com/office/powerpoint/2010/main" val="6808147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7935E6E-230A-4839-912D-342038B4C925}"/>
              </a:ext>
            </a:extLst>
          </p:cNvPr>
          <p:cNvSpPr/>
          <p:nvPr/>
        </p:nvSpPr>
        <p:spPr>
          <a:xfrm>
            <a:off x="0" y="609600"/>
            <a:ext cx="457200" cy="32308800"/>
          </a:xfrm>
          <a:prstGeom prst="rect">
            <a:avLst/>
          </a:prstGeom>
          <a:solidFill>
            <a:srgbClr val="0084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1">
            <a:extLst>
              <a:ext uri="{FF2B5EF4-FFF2-40B4-BE49-F238E27FC236}">
                <a16:creationId xmlns:a16="http://schemas.microsoft.com/office/drawing/2014/main" id="{8785E597-B0C8-4CA8-9A56-A0F3996D088D}"/>
              </a:ext>
            </a:extLst>
          </p:cNvPr>
          <p:cNvSpPr txBox="1"/>
          <p:nvPr/>
        </p:nvSpPr>
        <p:spPr>
          <a:xfrm>
            <a:off x="2743200" y="2354112"/>
            <a:ext cx="27432000" cy="2060201"/>
          </a:xfrm>
          <a:prstGeom prst="rect">
            <a:avLst/>
          </a:prstGeom>
        </p:spPr>
        <p:txBody>
          <a:bodyPr lIns="96012" tIns="48006" rIns="96012" bIns="48006"/>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600" b="0" i="0" dirty="0">
                <a:solidFill>
                  <a:srgbClr val="0084BD"/>
                </a:solidFill>
                <a:effectLst/>
              </a:rPr>
              <a:t>Arabic Dialect Classification Research</a:t>
            </a:r>
            <a:endParaRPr lang="en-US" sz="6600" dirty="0">
              <a:solidFill>
                <a:srgbClr val="0084BD"/>
              </a:solidFill>
            </a:endParaRP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2743200" y="3322243"/>
            <a:ext cx="27432000" cy="1722010"/>
          </a:xfrm>
          <a:prstGeom prst="rect">
            <a:avLst/>
          </a:prstGeom>
        </p:spPr>
        <p:txBody>
          <a:bodyPr lIns="96012" tIns="48006" rIns="96012" bIns="48006">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dirty="0">
                <a:solidFill>
                  <a:srgbClr val="0084BD"/>
                </a:solidFill>
                <a:latin typeface="+mj-lt"/>
              </a:rPr>
              <a:t>Abdulrahman Alshawi,</a:t>
            </a:r>
            <a:r>
              <a:rPr lang="en-US" sz="4800" b="0" i="0" u="none" strike="noStrike" baseline="0" dirty="0">
                <a:solidFill>
                  <a:srgbClr val="0084BD"/>
                </a:solidFill>
                <a:latin typeface="+mj-lt"/>
              </a:rPr>
              <a:t> </a:t>
            </a:r>
            <a:r>
              <a:rPr lang="en-US" sz="4800" i="0" u="none" strike="noStrike" baseline="0" dirty="0">
                <a:solidFill>
                  <a:srgbClr val="0084BD"/>
                </a:solidFill>
                <a:latin typeface="+mj-lt"/>
              </a:rPr>
              <a:t>Mohand Alrasheed, </a:t>
            </a:r>
            <a:r>
              <a:rPr lang="en-US" sz="4800" b="0" i="0" u="none" strike="noStrike" baseline="0" dirty="0">
                <a:solidFill>
                  <a:srgbClr val="0084BD"/>
                </a:solidFill>
                <a:latin typeface="+mj-lt"/>
              </a:rPr>
              <a:t>Khalid Albader, Abdullah Alsuwailem, Musaad Alqubayl</a:t>
            </a:r>
            <a:endParaRPr lang="en-US" sz="4800" dirty="0">
              <a:solidFill>
                <a:srgbClr val="0084BD"/>
              </a:solidFill>
              <a:latin typeface="+mj-lt"/>
            </a:endParaRPr>
          </a:p>
          <a:p>
            <a:pPr algn="ctr"/>
            <a:r>
              <a:rPr lang="en-US" sz="4800" b="0" i="0" u="none" strike="noStrike" baseline="0" dirty="0">
                <a:solidFill>
                  <a:srgbClr val="0084BD"/>
                </a:solidFill>
                <a:latin typeface="+mj-lt"/>
              </a:rPr>
              <a:t>Supervised by: Dr. Nasser Alsadhan</a:t>
            </a:r>
            <a:endParaRPr lang="en-US" sz="4800" dirty="0">
              <a:solidFill>
                <a:srgbClr val="0084BD"/>
              </a:solidFill>
              <a:latin typeface="+mj-lt"/>
            </a:endParaRPr>
          </a:p>
        </p:txBody>
      </p:sp>
      <p:sp>
        <p:nvSpPr>
          <p:cNvPr id="53" name="TextBox 52">
            <a:extLst>
              <a:ext uri="{FF2B5EF4-FFF2-40B4-BE49-F238E27FC236}">
                <a16:creationId xmlns:a16="http://schemas.microsoft.com/office/drawing/2014/main" id="{B9BDD4D7-12C6-4DBA-AD93-2C88BC17BC8B}"/>
              </a:ext>
            </a:extLst>
          </p:cNvPr>
          <p:cNvSpPr txBox="1"/>
          <p:nvPr/>
        </p:nvSpPr>
        <p:spPr>
          <a:xfrm>
            <a:off x="1026500" y="6365323"/>
            <a:ext cx="9508881" cy="5478423"/>
          </a:xfrm>
          <a:prstGeom prst="rect">
            <a:avLst/>
          </a:prstGeom>
          <a:noFill/>
        </p:spPr>
        <p:txBody>
          <a:bodyPr wrap="square" rtlCol="0">
            <a:spAutoFit/>
          </a:bodyPr>
          <a:lstStyle>
            <a:defPPr>
              <a:defRPr kern="1200" smtId="4294967295"/>
            </a:defPPr>
          </a:lstStyle>
          <a:p>
            <a:pPr algn="just"/>
            <a:r>
              <a:rPr lang="en-US" sz="34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The Arabic language is one of the oldest languages widely used today, and as a result of that, many Arabic speaking regions have formed dialects exclusive to their own, for example, many countries surrounding the Arabic Gulf have formed a dialect different to countries in the Levantine region. We intend on identifying and systematically determining the dialect of a piece of text.</a:t>
            </a:r>
          </a:p>
        </p:txBody>
      </p:sp>
      <p:sp>
        <p:nvSpPr>
          <p:cNvPr id="54" name="TextBox 53">
            <a:extLst>
              <a:ext uri="{FF2B5EF4-FFF2-40B4-BE49-F238E27FC236}">
                <a16:creationId xmlns:a16="http://schemas.microsoft.com/office/drawing/2014/main" id="{E4864E4E-50A2-403F-84B8-E4F7E820612B}"/>
              </a:ext>
            </a:extLst>
          </p:cNvPr>
          <p:cNvSpPr txBox="1"/>
          <p:nvPr/>
        </p:nvSpPr>
        <p:spPr>
          <a:xfrm>
            <a:off x="1026500" y="5424811"/>
            <a:ext cx="9508881" cy="923330"/>
          </a:xfrm>
          <a:prstGeom prst="rect">
            <a:avLst/>
          </a:prstGeom>
          <a:noFill/>
        </p:spPr>
        <p:txBody>
          <a:bodyPr wrap="square" rtlCol="0">
            <a:spAutoFit/>
          </a:bodyPr>
          <a:lstStyle>
            <a:defPPr>
              <a:defRPr kern="1200" smtId="4294967295"/>
            </a:defPPr>
          </a:lstStyle>
          <a:p>
            <a:r>
              <a:rPr lang="en-US" sz="5400" dirty="0">
                <a:solidFill>
                  <a:srgbClr val="0084BD"/>
                </a:solidFill>
                <a:latin typeface="Montserrat Light" panose="00000400000000000000" pitchFamily="2" charset="0"/>
              </a:rPr>
              <a:t>Abstract:</a:t>
            </a:r>
          </a:p>
        </p:txBody>
      </p:sp>
      <p:sp>
        <p:nvSpPr>
          <p:cNvPr id="56" name="TextBox 55">
            <a:extLst>
              <a:ext uri="{FF2B5EF4-FFF2-40B4-BE49-F238E27FC236}">
                <a16:creationId xmlns:a16="http://schemas.microsoft.com/office/drawing/2014/main" id="{1D434DB1-CA03-4AE7-BD42-F2F4837CE20D}"/>
              </a:ext>
            </a:extLst>
          </p:cNvPr>
          <p:cNvSpPr txBox="1"/>
          <p:nvPr/>
        </p:nvSpPr>
        <p:spPr>
          <a:xfrm>
            <a:off x="11647608" y="28951329"/>
            <a:ext cx="19861093" cy="3416320"/>
          </a:xfrm>
          <a:prstGeom prst="rect">
            <a:avLst/>
          </a:prstGeom>
          <a:noFill/>
        </p:spPr>
        <p:txBody>
          <a:bodyPr wrap="square" rtlCol="0">
            <a:spAutoFit/>
          </a:bodyPr>
          <a:lstStyle>
            <a:defPPr>
              <a:defRPr kern="1200" smtId="4294967295"/>
            </a:defPPr>
          </a:lstStyle>
          <a:p>
            <a:pPr marL="514350" indent="-514350" algn="l">
              <a:buFont typeface="+mj-lt"/>
              <a:buAutoNum type="arabicPeriod"/>
            </a:pPr>
            <a:r>
              <a:rPr lang="en-US" sz="3600" b="0" i="0" dirty="0">
                <a:solidFill>
                  <a:schemeClr val="tx1">
                    <a:lumMod val="75000"/>
                    <a:lumOff val="25000"/>
                  </a:schemeClr>
                </a:solidFill>
                <a:effectLst/>
                <a:latin typeface="Montserrat Light" panose="00000400000000000000" pitchFamily="2" charset="0"/>
              </a:rPr>
              <a:t>Fadi Biadsy. Automatic Dialect and Accent Recognition and Its Application to Speech Recognition. PhD thesis, Columbia University, USA, 2011.</a:t>
            </a:r>
            <a:endParaRPr lang="en-US" sz="3600" dirty="0">
              <a:solidFill>
                <a:schemeClr val="tx1">
                  <a:lumMod val="75000"/>
                  <a:lumOff val="25000"/>
                </a:schemeClr>
              </a:solidFill>
              <a:latin typeface="Montserrat Light" panose="00000400000000000000" pitchFamily="2" charset="0"/>
            </a:endParaRPr>
          </a:p>
          <a:p>
            <a:pPr marL="514350" indent="-514350" algn="l">
              <a:buFont typeface="+mj-lt"/>
              <a:buAutoNum type="arabicPeriod"/>
            </a:pPr>
            <a:r>
              <a:rPr lang="en-US" sz="3600" b="0" i="0" u="none" strike="noStrike" baseline="0" dirty="0">
                <a:solidFill>
                  <a:schemeClr val="tx1">
                    <a:lumMod val="75000"/>
                    <a:lumOff val="25000"/>
                  </a:schemeClr>
                </a:solidFill>
                <a:latin typeface="Montserrat Light" panose="00000400000000000000" pitchFamily="2" charset="0"/>
              </a:rPr>
              <a:t>Areej Odah O. Alshutayri. Arabic Dialect Texts Classification. PhD thesis, The University Of Leeds, 2018.</a:t>
            </a:r>
          </a:p>
          <a:p>
            <a:pPr marL="514350" indent="-514350" algn="l">
              <a:buFont typeface="+mj-lt"/>
              <a:buAutoNum type="arabicPeriod"/>
            </a:pPr>
            <a:r>
              <a:rPr lang="en-US" sz="3600" b="0" i="0" u="none" strike="noStrike" baseline="0" dirty="0">
                <a:solidFill>
                  <a:schemeClr val="tx1">
                    <a:lumMod val="75000"/>
                    <a:lumOff val="25000"/>
                  </a:schemeClr>
                </a:solidFill>
                <a:latin typeface="Montserrat Light" panose="00000400000000000000" pitchFamily="2" charset="0"/>
              </a:rPr>
              <a:t>Wissam Antoun, Fady Baly, and Hazem Hajj. AraBERT: Transformer-based Model for Arabic Language Understanding. American University of Beirut.</a:t>
            </a:r>
            <a:endParaRPr lang="en-US" sz="5400" b="0" i="0" dirty="0">
              <a:solidFill>
                <a:schemeClr val="tx1">
                  <a:lumMod val="75000"/>
                  <a:lumOff val="25000"/>
                </a:schemeClr>
              </a:solidFill>
              <a:effectLst/>
              <a:latin typeface="Montserrat Light" panose="00000400000000000000" pitchFamily="2" charset="0"/>
            </a:endParaRPr>
          </a:p>
        </p:txBody>
      </p:sp>
      <p:sp>
        <p:nvSpPr>
          <p:cNvPr id="57" name="TextBox 56">
            <a:extLst>
              <a:ext uri="{FF2B5EF4-FFF2-40B4-BE49-F238E27FC236}">
                <a16:creationId xmlns:a16="http://schemas.microsoft.com/office/drawing/2014/main" id="{992CC346-56CD-4384-BB14-A915BC781C78}"/>
              </a:ext>
            </a:extLst>
          </p:cNvPr>
          <p:cNvSpPr txBox="1"/>
          <p:nvPr/>
        </p:nvSpPr>
        <p:spPr>
          <a:xfrm>
            <a:off x="11647608" y="28027999"/>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References:</a:t>
            </a:r>
            <a:endParaRPr lang="en-US" sz="6600" dirty="0">
              <a:solidFill>
                <a:srgbClr val="0084BD"/>
              </a:solidFill>
              <a:latin typeface="Montserrat Light" panose="00000400000000000000" pitchFamily="2" charset="0"/>
            </a:endParaRPr>
          </a:p>
        </p:txBody>
      </p:sp>
      <p:sp>
        <p:nvSpPr>
          <p:cNvPr id="62" name="TextBox 61">
            <a:extLst>
              <a:ext uri="{FF2B5EF4-FFF2-40B4-BE49-F238E27FC236}">
                <a16:creationId xmlns:a16="http://schemas.microsoft.com/office/drawing/2014/main" id="{A067F8A1-EE95-4354-8E2F-952A6BBDBFFC}"/>
              </a:ext>
            </a:extLst>
          </p:cNvPr>
          <p:cNvSpPr txBox="1"/>
          <p:nvPr/>
        </p:nvSpPr>
        <p:spPr>
          <a:xfrm>
            <a:off x="988400" y="13247121"/>
            <a:ext cx="9508881" cy="8402300"/>
          </a:xfrm>
          <a:prstGeom prst="rect">
            <a:avLst/>
          </a:prstGeom>
          <a:noFill/>
        </p:spPr>
        <p:txBody>
          <a:bodyPr wrap="square" rtlCol="0">
            <a:spAutoFit/>
          </a:bodyPr>
          <a:lstStyle>
            <a:defPPr>
              <a:defRPr kern="1200" smtId="4294967295"/>
            </a:defPPr>
          </a:lstStyle>
          <a:p>
            <a:pPr algn="just"/>
            <a:r>
              <a:rPr lang="en-US" sz="36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A dialect is the variation of a language in grammar, pronunciation and vocabulary. Every individual has their own way of talking that is affected by dialect, accent, background and many other factors[1].</a:t>
            </a:r>
            <a:r>
              <a:rPr lang="en-US" sz="3600" b="0" i="0" u="none" strike="noStrike" baseline="0" dirty="0">
                <a:solidFill>
                  <a:schemeClr val="tx1">
                    <a:lumMod val="75000"/>
                    <a:lumOff val="25000"/>
                  </a:schemeClr>
                </a:solidFill>
                <a:latin typeface="Montserrat Light" panose="00000400000000000000" pitchFamily="2" charset="0"/>
              </a:rPr>
              <a:t> </a:t>
            </a:r>
            <a:r>
              <a:rPr lang="en-US" sz="36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rPr>
              <a:t>This research has many applications in Arabic text analysis, such as helping in identifying the regions customers most often come from by analyzing a product’s reviews and comments and breaking them down by region, which provides useful intel for a business. One of the major challenges in dialect recognition is dividing data into classes of dialects.</a:t>
            </a:r>
          </a:p>
        </p:txBody>
      </p:sp>
      <p:sp>
        <p:nvSpPr>
          <p:cNvPr id="63" name="TextBox 62">
            <a:extLst>
              <a:ext uri="{FF2B5EF4-FFF2-40B4-BE49-F238E27FC236}">
                <a16:creationId xmlns:a16="http://schemas.microsoft.com/office/drawing/2014/main" id="{92D5F59B-F8CA-463C-871F-D1042309DE00}"/>
              </a:ext>
            </a:extLst>
          </p:cNvPr>
          <p:cNvSpPr txBox="1"/>
          <p:nvPr/>
        </p:nvSpPr>
        <p:spPr>
          <a:xfrm>
            <a:off x="988400" y="12260504"/>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Introduction:</a:t>
            </a:r>
            <a:endParaRPr lang="en-US" sz="5400" dirty="0">
              <a:solidFill>
                <a:srgbClr val="0084BD"/>
              </a:solidFill>
              <a:latin typeface="Montserrat Light" panose="00000400000000000000" pitchFamily="2" charset="0"/>
            </a:endParaRPr>
          </a:p>
        </p:txBody>
      </p:sp>
      <p:sp>
        <p:nvSpPr>
          <p:cNvPr id="64" name="TextBox 63">
            <a:extLst>
              <a:ext uri="{FF2B5EF4-FFF2-40B4-BE49-F238E27FC236}">
                <a16:creationId xmlns:a16="http://schemas.microsoft.com/office/drawing/2014/main" id="{499918C8-D8D3-4947-B7FD-9341EAE5F7F2}"/>
              </a:ext>
            </a:extLst>
          </p:cNvPr>
          <p:cNvSpPr txBox="1"/>
          <p:nvPr/>
        </p:nvSpPr>
        <p:spPr>
          <a:xfrm>
            <a:off x="11704758" y="6496826"/>
            <a:ext cx="9508881" cy="6247864"/>
          </a:xfrm>
          <a:prstGeom prst="rect">
            <a:avLst/>
          </a:prstGeom>
          <a:noFill/>
        </p:spPr>
        <p:txBody>
          <a:bodyPr wrap="square" rtlCol="0">
            <a:spAutoFit/>
          </a:bodyPr>
          <a:lstStyle>
            <a:defPPr>
              <a:defRPr kern="1200" smtId="4294967295"/>
            </a:defPPr>
          </a:lstStyle>
          <a:p>
            <a:pPr algn="just"/>
            <a:r>
              <a:rPr lang="en-US" sz="40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goal of this research is to analyze and understand Arabic text to classify the dialect of any piece of Arabic text.</a:t>
            </a:r>
          </a:p>
          <a:p>
            <a:pPr algn="just"/>
            <a:r>
              <a:rPr lang="en-US" sz="40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objective is to implement the most appropriate state of the art NLP model that helps in achieving the best possible accuracy which correlates to correctly classifying what dialect the text is from.</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1755891" y="5528695"/>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Goals &amp; Objectives:</a:t>
            </a:r>
            <a:endParaRPr lang="en-US" sz="6600" dirty="0">
              <a:solidFill>
                <a:srgbClr val="0084BD"/>
              </a:solidFill>
              <a:latin typeface="Montserrat Light" panose="00000400000000000000" pitchFamily="2" charset="0"/>
            </a:endParaRPr>
          </a:p>
        </p:txBody>
      </p:sp>
      <p:sp>
        <p:nvSpPr>
          <p:cNvPr id="66" name="TextBox 65">
            <a:extLst>
              <a:ext uri="{FF2B5EF4-FFF2-40B4-BE49-F238E27FC236}">
                <a16:creationId xmlns:a16="http://schemas.microsoft.com/office/drawing/2014/main" id="{223EAA92-7B93-4F15-A4CA-18552CBA76AE}"/>
              </a:ext>
            </a:extLst>
          </p:cNvPr>
          <p:cNvSpPr txBox="1"/>
          <p:nvPr/>
        </p:nvSpPr>
        <p:spPr>
          <a:xfrm>
            <a:off x="11596474" y="14687049"/>
            <a:ext cx="9508881" cy="12957393"/>
          </a:xfrm>
          <a:prstGeom prst="rect">
            <a:avLst/>
          </a:prstGeom>
          <a:noFill/>
        </p:spPr>
        <p:txBody>
          <a:bodyPr wrap="square" rtlCol="0">
            <a:spAutoFit/>
          </a:bodyPr>
          <a:lstStyle>
            <a:defPPr>
              <a:defRPr kern="1200" smtId="4294967295"/>
            </a:defPPr>
          </a:lstStyle>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In this research we’ll be using the Social Media Arabic Dialect Corpus (</a:t>
            </a:r>
            <a:r>
              <a:rPr lang="en-US" sz="38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SMADC</a:t>
            </a:r>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dataset. SMADC’s corpus is collected from three different sources, Facebook, Twitter and online newspapers. </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 researchers filtered Facebook and Twitter documents automatically by removing hashtags, emojies, redundant characters and so on.</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They also started filtering the noises in their dataset, such as writing a nationality that conflicts with the label, non-Arabic characters, etc. [2]</a:t>
            </a:r>
          </a:p>
          <a:p>
            <a:pPr algn="just"/>
            <a:r>
              <a:rPr lang="en-US" sz="38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In their final records, SMADC dataset contained 1,088,578 documents. which consisted of 812,849 Facebook comments, 9,440 online newspaper comments, and 266,289 tweets[2]. And each one of them is distributed by the five labels (GLF, EGY, NOR, LEV and IRQ).</a:t>
            </a:r>
          </a:p>
        </p:txBody>
      </p:sp>
      <p:sp>
        <p:nvSpPr>
          <p:cNvPr id="67" name="TextBox 66">
            <a:extLst>
              <a:ext uri="{FF2B5EF4-FFF2-40B4-BE49-F238E27FC236}">
                <a16:creationId xmlns:a16="http://schemas.microsoft.com/office/drawing/2014/main" id="{716F17B6-B5C7-4922-B9E2-CD14BD16A568}"/>
              </a:ext>
            </a:extLst>
          </p:cNvPr>
          <p:cNvSpPr txBox="1"/>
          <p:nvPr/>
        </p:nvSpPr>
        <p:spPr>
          <a:xfrm>
            <a:off x="11704758" y="1371282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Dataset</a:t>
            </a:r>
            <a:r>
              <a:rPr lang="en-US" sz="5400" dirty="0">
                <a:solidFill>
                  <a:srgbClr val="0084BD"/>
                </a:solidFill>
                <a:latin typeface="Montserrat Light" panose="00000400000000000000" pitchFamily="2" charset="0"/>
              </a:rPr>
              <a:t>:</a:t>
            </a:r>
          </a:p>
        </p:txBody>
      </p:sp>
      <p:sp>
        <p:nvSpPr>
          <p:cNvPr id="68" name="TextBox 67">
            <a:extLst>
              <a:ext uri="{FF2B5EF4-FFF2-40B4-BE49-F238E27FC236}">
                <a16:creationId xmlns:a16="http://schemas.microsoft.com/office/drawing/2014/main" id="{47F717BC-0897-4243-A282-98EF911708EA}"/>
              </a:ext>
            </a:extLst>
          </p:cNvPr>
          <p:cNvSpPr txBox="1"/>
          <p:nvPr/>
        </p:nvSpPr>
        <p:spPr>
          <a:xfrm>
            <a:off x="22363966" y="6448511"/>
            <a:ext cx="9508881" cy="11079956"/>
          </a:xfrm>
          <a:prstGeom prst="rect">
            <a:avLst/>
          </a:prstGeom>
          <a:noFill/>
        </p:spPr>
        <p:txBody>
          <a:bodyPr wrap="square" rtlCol="0">
            <a:spAutoFit/>
          </a:bodyPr>
          <a:lstStyle>
            <a:defPPr>
              <a:defRPr kern="1200" smtId="4294967295"/>
            </a:defPPr>
          </a:lstStyle>
          <a:p>
            <a:pPr algn="just"/>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We used preprocessing techniques that help in transforming the data to a representation the model understands, like </a:t>
            </a:r>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tokenization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and </a:t>
            </a:r>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segmentation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a:t>
            </a:r>
          </a:p>
          <a:p>
            <a:pPr algn="just"/>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Arabic word</a:t>
            </a:r>
            <a:r>
              <a:rPr lang="en-US" sz="3400" b="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segmentation</a:t>
            </a:r>
            <a:r>
              <a:rPr lang="en-US" sz="3400" b="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works by separating the suffixes and prefixes attached to any given word, segmentation has shown to have significant impact in many NLP application such as context understanding, because it gives more information to the model.</a:t>
            </a:r>
          </a:p>
          <a:p>
            <a:pPr algn="just"/>
            <a:r>
              <a:rPr lang="en-US" sz="3400" i="1"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Tokenization</a:t>
            </a:r>
            <a:r>
              <a:rPr lang="en-US" sz="3400" dirty="0">
                <a:solidFill>
                  <a:schemeClr val="tx1">
                    <a:lumMod val="75000"/>
                    <a:lumOff val="25000"/>
                  </a:schemeClr>
                </a:solidFill>
                <a:latin typeface="Montserrat Light" panose="00000400000000000000" pitchFamily="50" charset="0"/>
                <a:ea typeface="Open Sans" panose="020B0606030504020204" pitchFamily="34" charset="0"/>
                <a:cs typeface="Open Sans" panose="020B0606030504020204" pitchFamily="34" charset="0"/>
              </a:rPr>
              <a:t> is an essential task for NLP problems. We’ll be using tokenization to transform our dataset to be ready for model input, after applying normalization and segmentation on the data we transform each token to a number, so if one token is repeated more than once then that token is transformed to the same number. This allows the model to understand the input.</a:t>
            </a:r>
          </a:p>
        </p:txBody>
      </p:sp>
      <p:sp>
        <p:nvSpPr>
          <p:cNvPr id="69" name="TextBox 68">
            <a:extLst>
              <a:ext uri="{FF2B5EF4-FFF2-40B4-BE49-F238E27FC236}">
                <a16:creationId xmlns:a16="http://schemas.microsoft.com/office/drawing/2014/main" id="{27A0BB3C-427E-42CA-963C-DA612C8F2B9C}"/>
              </a:ext>
            </a:extLst>
          </p:cNvPr>
          <p:cNvSpPr txBox="1"/>
          <p:nvPr/>
        </p:nvSpPr>
        <p:spPr>
          <a:xfrm>
            <a:off x="22363966" y="542481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Preprocess:</a:t>
            </a:r>
            <a:endParaRPr lang="en-US" sz="6600" dirty="0">
              <a:solidFill>
                <a:srgbClr val="0084BD"/>
              </a:solidFill>
              <a:latin typeface="Montserrat Light" panose="00000400000000000000" pitchFamily="2" charset="0"/>
            </a:endParaRPr>
          </a:p>
        </p:txBody>
      </p:sp>
      <p:sp>
        <p:nvSpPr>
          <p:cNvPr id="24" name="TextBox 23">
            <a:extLst>
              <a:ext uri="{FF2B5EF4-FFF2-40B4-BE49-F238E27FC236}">
                <a16:creationId xmlns:a16="http://schemas.microsoft.com/office/drawing/2014/main" id="{391616DD-53F1-4762-9B25-973CD9F9938F}"/>
              </a:ext>
            </a:extLst>
          </p:cNvPr>
          <p:cNvSpPr txBox="1"/>
          <p:nvPr/>
        </p:nvSpPr>
        <p:spPr>
          <a:xfrm>
            <a:off x="22363965" y="20708041"/>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Algorithm:</a:t>
            </a:r>
            <a:endParaRPr lang="en-US" sz="6600" dirty="0">
              <a:solidFill>
                <a:srgbClr val="0084BD"/>
              </a:solidFill>
              <a:latin typeface="Montserrat Light" panose="00000400000000000000" pitchFamily="2" charset="0"/>
            </a:endParaRPr>
          </a:p>
        </p:txBody>
      </p:sp>
      <p:sp>
        <p:nvSpPr>
          <p:cNvPr id="25" name="TextBox 24">
            <a:extLst>
              <a:ext uri="{FF2B5EF4-FFF2-40B4-BE49-F238E27FC236}">
                <a16:creationId xmlns:a16="http://schemas.microsoft.com/office/drawing/2014/main" id="{4CFE46D6-FDCD-4507-B5AF-1AEAC696A159}"/>
              </a:ext>
            </a:extLst>
          </p:cNvPr>
          <p:cNvSpPr txBox="1"/>
          <p:nvPr/>
        </p:nvSpPr>
        <p:spPr>
          <a:xfrm>
            <a:off x="22421119" y="21713700"/>
            <a:ext cx="9508881" cy="6260175"/>
          </a:xfrm>
          <a:prstGeom prst="rect">
            <a:avLst/>
          </a:prstGeom>
          <a:noFill/>
        </p:spPr>
        <p:txBody>
          <a:bodyPr wrap="square" rtlCol="0">
            <a:spAutoFit/>
          </a:bodyPr>
          <a:lstStyle>
            <a:defPPr>
              <a:defRPr kern="1200" smtId="4294967295"/>
            </a:defPPr>
          </a:lstStyle>
          <a:p>
            <a:pPr algn="just"/>
            <a:r>
              <a:rPr lang="en-US" sz="3340" b="0" i="0" dirty="0">
                <a:solidFill>
                  <a:schemeClr val="tx1">
                    <a:lumMod val="75000"/>
                    <a:lumOff val="25000"/>
                  </a:schemeClr>
                </a:solidFill>
                <a:effectLst/>
                <a:latin typeface="Montserrat Light" panose="00000400000000000000" pitchFamily="2" charset="0"/>
              </a:rPr>
              <a:t>For the purposes of this research, we’ll use an existing implementation of BERT to solve our problem. We’ll be using an Arabic BERT model called </a:t>
            </a:r>
            <a:r>
              <a:rPr lang="en-US" sz="3340" b="0" i="1" dirty="0">
                <a:solidFill>
                  <a:schemeClr val="tx1">
                    <a:lumMod val="75000"/>
                    <a:lumOff val="25000"/>
                  </a:schemeClr>
                </a:solidFill>
                <a:effectLst/>
                <a:latin typeface="Montserrat Light" panose="00000400000000000000" pitchFamily="2" charset="0"/>
              </a:rPr>
              <a:t>AraBERT</a:t>
            </a:r>
            <a:r>
              <a:rPr lang="en-US" sz="3340" b="0" i="0" dirty="0">
                <a:solidFill>
                  <a:schemeClr val="tx1">
                    <a:lumMod val="75000"/>
                    <a:lumOff val="25000"/>
                  </a:schemeClr>
                </a:solidFill>
                <a:effectLst/>
                <a:latin typeface="Montserrat Light" panose="00000400000000000000" pitchFamily="2" charset="0"/>
              </a:rPr>
              <a:t> and fine-tuning it to the problem we need to solve.[3] </a:t>
            </a:r>
          </a:p>
          <a:p>
            <a:pPr algn="just"/>
            <a:r>
              <a:rPr lang="en-US" sz="3340" b="0" i="0" dirty="0">
                <a:solidFill>
                  <a:schemeClr val="tx1">
                    <a:lumMod val="75000"/>
                    <a:lumOff val="25000"/>
                  </a:schemeClr>
                </a:solidFill>
                <a:effectLst/>
                <a:latin typeface="Montserrat Light" panose="00000400000000000000" pitchFamily="2" charset="0"/>
              </a:rPr>
              <a:t>In order to use AraBERT, we need to provide a sequence of tokens represented as numbers, after tokenizing our data we’ll replace each token with a number representation, this forms a suitable input for AraBERT.</a:t>
            </a:r>
          </a:p>
          <a:p>
            <a:pPr algn="just"/>
            <a:endParaRPr lang="en-US" sz="334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endParaRPr>
          </a:p>
        </p:txBody>
      </p:sp>
      <p:pic>
        <p:nvPicPr>
          <p:cNvPr id="6" name="Picture 5" descr="Text&#10;&#10;Description automatically generated">
            <a:extLst>
              <a:ext uri="{FF2B5EF4-FFF2-40B4-BE49-F238E27FC236}">
                <a16:creationId xmlns:a16="http://schemas.microsoft.com/office/drawing/2014/main" id="{67A8153D-BF60-4F63-A307-50D06C3B4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222"/>
            <a:ext cx="6362700" cy="2444337"/>
          </a:xfrm>
          <a:prstGeom prst="rect">
            <a:avLst/>
          </a:prstGeom>
          <a:noFill/>
        </p:spPr>
      </p:pic>
      <p:pic>
        <p:nvPicPr>
          <p:cNvPr id="8" name="Picture 7" descr="A picture containing text&#10;&#10;Description automatically generated">
            <a:extLst>
              <a:ext uri="{FF2B5EF4-FFF2-40B4-BE49-F238E27FC236}">
                <a16:creationId xmlns:a16="http://schemas.microsoft.com/office/drawing/2014/main" id="{20550CAB-1356-478E-8F9A-35C5AF5605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6878" y="129512"/>
            <a:ext cx="2286539" cy="2212603"/>
          </a:xfrm>
          <a:prstGeom prst="rect">
            <a:avLst/>
          </a:prstGeom>
        </p:spPr>
      </p:pic>
      <p:sp>
        <p:nvSpPr>
          <p:cNvPr id="34" name="TextBox 33">
            <a:extLst>
              <a:ext uri="{FF2B5EF4-FFF2-40B4-BE49-F238E27FC236}">
                <a16:creationId xmlns:a16="http://schemas.microsoft.com/office/drawing/2014/main" id="{D8060260-1303-47DD-9F7D-D2C2CE7A5843}"/>
              </a:ext>
            </a:extLst>
          </p:cNvPr>
          <p:cNvSpPr txBox="1"/>
          <p:nvPr/>
        </p:nvSpPr>
        <p:spPr>
          <a:xfrm>
            <a:off x="950304" y="25940919"/>
            <a:ext cx="9508881" cy="923330"/>
          </a:xfrm>
          <a:prstGeom prst="rect">
            <a:avLst/>
          </a:prstGeom>
          <a:noFill/>
        </p:spPr>
        <p:txBody>
          <a:bodyPr wrap="square" rtlCol="0">
            <a:spAutoFit/>
          </a:bodyPr>
          <a:lstStyle>
            <a:defPPr>
              <a:defRPr kern="1200" smtId="4294967295"/>
            </a:defPPr>
          </a:lstStyle>
          <a:p>
            <a:r>
              <a:rPr lang="en-US" sz="5400" b="0" i="0" dirty="0">
                <a:solidFill>
                  <a:srgbClr val="0084BD"/>
                </a:solidFill>
                <a:effectLst/>
                <a:latin typeface="Montserrat Light" panose="00000400000000000000" pitchFamily="2" charset="0"/>
              </a:rPr>
              <a:t>Problem statement:</a:t>
            </a:r>
            <a:endParaRPr lang="en-US" sz="5400" dirty="0">
              <a:solidFill>
                <a:srgbClr val="0084BD"/>
              </a:solidFill>
              <a:latin typeface="Montserrat Light" panose="00000400000000000000" pitchFamily="2" charset="0"/>
            </a:endParaRPr>
          </a:p>
        </p:txBody>
      </p:sp>
      <p:sp>
        <p:nvSpPr>
          <p:cNvPr id="35" name="TextBox 34">
            <a:extLst>
              <a:ext uri="{FF2B5EF4-FFF2-40B4-BE49-F238E27FC236}">
                <a16:creationId xmlns:a16="http://schemas.microsoft.com/office/drawing/2014/main" id="{C8B49D6F-8711-415D-BF51-EF37D8717720}"/>
              </a:ext>
            </a:extLst>
          </p:cNvPr>
          <p:cNvSpPr txBox="1"/>
          <p:nvPr/>
        </p:nvSpPr>
        <p:spPr>
          <a:xfrm>
            <a:off x="950304" y="26876916"/>
            <a:ext cx="9508881" cy="5678478"/>
          </a:xfrm>
          <a:prstGeom prst="rect">
            <a:avLst/>
          </a:prstGeom>
          <a:noFill/>
        </p:spPr>
        <p:txBody>
          <a:bodyPr wrap="square" rtlCol="0">
            <a:spAutoFit/>
          </a:bodyPr>
          <a:lstStyle>
            <a:defPPr>
              <a:defRPr kern="1200" smtId="4294967295"/>
            </a:defPPr>
          </a:lstStyle>
          <a:p>
            <a:pPr algn="just"/>
            <a:r>
              <a:rPr lang="en-US" sz="3300" b="0" i="0" u="none" strike="noStrike" baseline="0" dirty="0">
                <a:solidFill>
                  <a:schemeClr val="tx1">
                    <a:lumMod val="75000"/>
                    <a:lumOff val="25000"/>
                  </a:schemeClr>
                </a:solidFill>
                <a:latin typeface="Montserrat Light" panose="00000400000000000000" pitchFamily="2" charset="0"/>
              </a:rPr>
              <a:t>Dialects are formed mainly due to regional separation between the Arab world. This separation reduces interaction between different regions, and as a result of that, many Arabic speaking regions have formed dialects exclusive to their own. For example, many countries surrounding the Arabic Gulf have formed a dialect different to countries in the Levantine region. The research’s main problem is how to identify and predict dialect types from text.</a:t>
            </a:r>
            <a:endParaRPr lang="en-US" sz="3300" dirty="0">
              <a:solidFill>
                <a:schemeClr val="tx1">
                  <a:lumMod val="75000"/>
                  <a:lumOff val="25000"/>
                </a:schemeClr>
              </a:solidFill>
              <a:latin typeface="Montserrat Light" panose="00000400000000000000" pitchFamily="2" charset="0"/>
              <a:ea typeface="Open Sans" panose="020B0606030504020204" pitchFamily="34" charset="0"/>
              <a:cs typeface="Open Sans" panose="020B0606030504020204" pitchFamily="34" charset="0"/>
            </a:endParaRPr>
          </a:p>
        </p:txBody>
      </p:sp>
      <p:cxnSp>
        <p:nvCxnSpPr>
          <p:cNvPr id="3" name="Straight Connector 2">
            <a:extLst>
              <a:ext uri="{FF2B5EF4-FFF2-40B4-BE49-F238E27FC236}">
                <a16:creationId xmlns:a16="http://schemas.microsoft.com/office/drawing/2014/main" id="{973762B9-ABFA-4187-A34F-5C83EF8AA161}"/>
              </a:ext>
            </a:extLst>
          </p:cNvPr>
          <p:cNvCxnSpPr>
            <a:cxnSpLocks/>
          </p:cNvCxnSpPr>
          <p:nvPr/>
        </p:nvCxnSpPr>
        <p:spPr>
          <a:xfrm>
            <a:off x="1045553" y="12115005"/>
            <a:ext cx="9451728" cy="17339"/>
          </a:xfrm>
          <a:prstGeom prst="line">
            <a:avLst/>
          </a:prstGeom>
          <a:ln w="38100" cmpd="sng">
            <a:solidFill>
              <a:srgbClr val="0084BD"/>
            </a:solidFill>
            <a:prstDash val="solid"/>
            <a:miter lim="800000"/>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9BF909A-CA73-4907-B587-AF9069502766}"/>
              </a:ext>
            </a:extLst>
          </p:cNvPr>
          <p:cNvCxnSpPr>
            <a:cxnSpLocks/>
          </p:cNvCxnSpPr>
          <p:nvPr/>
        </p:nvCxnSpPr>
        <p:spPr>
          <a:xfrm>
            <a:off x="922455" y="25712099"/>
            <a:ext cx="9508881" cy="14464"/>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81607C1-3186-470A-8939-07036F6A39D3}"/>
              </a:ext>
            </a:extLst>
          </p:cNvPr>
          <p:cNvCxnSpPr>
            <a:cxnSpLocks/>
          </p:cNvCxnSpPr>
          <p:nvPr/>
        </p:nvCxnSpPr>
        <p:spPr>
          <a:xfrm>
            <a:off x="11755892" y="13131090"/>
            <a:ext cx="9508881" cy="34678"/>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ED28BC5-C3C7-4ABE-A994-E423F7D37B6B}"/>
              </a:ext>
            </a:extLst>
          </p:cNvPr>
          <p:cNvCxnSpPr>
            <a:cxnSpLocks/>
          </p:cNvCxnSpPr>
          <p:nvPr/>
        </p:nvCxnSpPr>
        <p:spPr>
          <a:xfrm>
            <a:off x="11645403" y="27788721"/>
            <a:ext cx="20322693" cy="83164"/>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F5B40DB-078B-4E2B-94FD-ACF1768DE836}"/>
              </a:ext>
            </a:extLst>
          </p:cNvPr>
          <p:cNvCxnSpPr>
            <a:cxnSpLocks/>
          </p:cNvCxnSpPr>
          <p:nvPr/>
        </p:nvCxnSpPr>
        <p:spPr>
          <a:xfrm>
            <a:off x="22421119" y="20443643"/>
            <a:ext cx="9287467" cy="0"/>
          </a:xfrm>
          <a:prstGeom prst="line">
            <a:avLst/>
          </a:prstGeom>
          <a:ln w="38100" cmpd="sng">
            <a:solidFill>
              <a:srgbClr val="0084BD"/>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B814E2C-6A3D-4CA7-8EAF-ACCCD4D5B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77" y="22445458"/>
            <a:ext cx="9858326" cy="2398329"/>
          </a:xfrm>
          <a:prstGeom prst="rect">
            <a:avLst/>
          </a:prstGeom>
        </p:spPr>
      </p:pic>
      <p:pic>
        <p:nvPicPr>
          <p:cNvPr id="7" name="Picture 6">
            <a:extLst>
              <a:ext uri="{FF2B5EF4-FFF2-40B4-BE49-F238E27FC236}">
                <a16:creationId xmlns:a16="http://schemas.microsoft.com/office/drawing/2014/main" id="{6B621D39-2AAC-487F-83FB-4310B2BBC5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21048" y="17383355"/>
            <a:ext cx="10646811" cy="271272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4402</TotalTime>
  <Words>759</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Times New Roman</vt:lpstr>
      <vt:lpstr>Arial</vt:lpstr>
      <vt:lpstr>Montserrat Light</vt:lpstr>
      <vt:lpstr>Office Theme</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مهند السليمان الرشيد ID 439101298</cp:lastModifiedBy>
  <cp:revision>308</cp:revision>
  <cp:lastPrinted>2006-11-15T16:04:57Z</cp:lastPrinted>
  <dcterms:modified xsi:type="dcterms:W3CDTF">2022-01-09T22:42:32Z</dcterms:modified>
  <cp:category>templates for scientific poster</cp:category>
</cp:coreProperties>
</file>